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65" r:id="rId2"/>
    <p:sldId id="257" r:id="rId3"/>
    <p:sldId id="279" r:id="rId4"/>
    <p:sldId id="287" r:id="rId5"/>
    <p:sldId id="268" r:id="rId6"/>
    <p:sldId id="269" r:id="rId7"/>
    <p:sldId id="273" r:id="rId8"/>
    <p:sldId id="270" r:id="rId9"/>
    <p:sldId id="271" r:id="rId10"/>
    <p:sldId id="272" r:id="rId11"/>
    <p:sldId id="274" r:id="rId12"/>
    <p:sldId id="276" r:id="rId13"/>
    <p:sldId id="277" r:id="rId14"/>
    <p:sldId id="27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9" autoAdjust="0"/>
    <p:restoredTop sz="84982" autoAdjust="0"/>
  </p:normalViewPr>
  <p:slideViewPr>
    <p:cSldViewPr snapToGrid="0">
      <p:cViewPr varScale="1">
        <p:scale>
          <a:sx n="68" d="100"/>
          <a:sy n="68" d="100"/>
        </p:scale>
        <p:origin x="4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64CBE-48FE-45B6-91DC-988681BEA94C}" type="datetimeFigureOut">
              <a:rPr lang="en-GB" smtClean="0"/>
              <a:t>15/05/2023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C049F-6561-4A49-8E16-C45C3E5A1DDF}" type="slidenum">
              <a:rPr lang="en-GB" smtClean="0"/>
              <a:t>‹#›</a:t>
            </a:fld>
            <a:endParaRPr lang="en-GB"/>
          </a:p>
        </p:txBody>
      </p:sp>
    </p:spTree>
    <p:extLst>
      <p:ext uri="{BB962C8B-B14F-4D97-AF65-F5344CB8AC3E}">
        <p14:creationId xmlns:p14="http://schemas.microsoft.com/office/powerpoint/2010/main" val="228805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fld id="{0A6C049F-6561-4A49-8E16-C45C3E5A1DDF}" type="slidenum">
              <a:rPr lang="en-GB" smtClean="0"/>
              <a:t>5</a:t>
            </a:fld>
            <a:endParaRPr lang="en-GB"/>
          </a:p>
        </p:txBody>
      </p:sp>
    </p:spTree>
    <p:extLst>
      <p:ext uri="{BB962C8B-B14F-4D97-AF65-F5344CB8AC3E}">
        <p14:creationId xmlns:p14="http://schemas.microsoft.com/office/powerpoint/2010/main" val="54002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fld id="{0A6C049F-6561-4A49-8E16-C45C3E5A1DDF}" type="slidenum">
              <a:rPr lang="en-GB" smtClean="0"/>
              <a:t>6</a:t>
            </a:fld>
            <a:endParaRPr lang="en-GB"/>
          </a:p>
        </p:txBody>
      </p:sp>
    </p:spTree>
    <p:extLst>
      <p:ext uri="{BB962C8B-B14F-4D97-AF65-F5344CB8AC3E}">
        <p14:creationId xmlns:p14="http://schemas.microsoft.com/office/powerpoint/2010/main" val="194153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fld id="{0A6C049F-6561-4A49-8E16-C45C3E5A1DDF}" type="slidenum">
              <a:rPr lang="en-GB" smtClean="0"/>
              <a:t>7</a:t>
            </a:fld>
            <a:endParaRPr lang="en-GB"/>
          </a:p>
        </p:txBody>
      </p:sp>
    </p:spTree>
    <p:extLst>
      <p:ext uri="{BB962C8B-B14F-4D97-AF65-F5344CB8AC3E}">
        <p14:creationId xmlns:p14="http://schemas.microsoft.com/office/powerpoint/2010/main" val="187780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fld id="{0A6C049F-6561-4A49-8E16-C45C3E5A1DDF}" type="slidenum">
              <a:rPr lang="en-GB" smtClean="0"/>
              <a:t>8</a:t>
            </a:fld>
            <a:endParaRPr lang="en-GB"/>
          </a:p>
        </p:txBody>
      </p:sp>
    </p:spTree>
    <p:extLst>
      <p:ext uri="{BB962C8B-B14F-4D97-AF65-F5344CB8AC3E}">
        <p14:creationId xmlns:p14="http://schemas.microsoft.com/office/powerpoint/2010/main" val="130206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fld id="{0A6C049F-6561-4A49-8E16-C45C3E5A1DDF}" type="slidenum">
              <a:rPr lang="en-GB" smtClean="0"/>
              <a:t>9</a:t>
            </a:fld>
            <a:endParaRPr lang="en-GB"/>
          </a:p>
        </p:txBody>
      </p:sp>
    </p:spTree>
    <p:extLst>
      <p:ext uri="{BB962C8B-B14F-4D97-AF65-F5344CB8AC3E}">
        <p14:creationId xmlns:p14="http://schemas.microsoft.com/office/powerpoint/2010/main" val="232848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dictionary for parents is really useful!</a:t>
            </a:r>
          </a:p>
        </p:txBody>
      </p:sp>
      <p:sp>
        <p:nvSpPr>
          <p:cNvPr id="4" name="Slide Number Placeholder 3"/>
          <p:cNvSpPr>
            <a:spLocks noGrp="1"/>
          </p:cNvSpPr>
          <p:nvPr>
            <p:ph type="sldNum" sz="quarter" idx="10"/>
          </p:nvPr>
        </p:nvSpPr>
        <p:spPr/>
        <p:txBody>
          <a:bodyPr/>
          <a:lstStyle/>
          <a:p>
            <a:fld id="{0A6C049F-6561-4A49-8E16-C45C3E5A1DDF}" type="slidenum">
              <a:rPr lang="en-GB" smtClean="0"/>
              <a:t>10</a:t>
            </a:fld>
            <a:endParaRPr lang="en-GB"/>
          </a:p>
        </p:txBody>
      </p:sp>
    </p:spTree>
    <p:extLst>
      <p:ext uri="{BB962C8B-B14F-4D97-AF65-F5344CB8AC3E}">
        <p14:creationId xmlns:p14="http://schemas.microsoft.com/office/powerpoint/2010/main" val="41219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6C049F-6561-4A49-8E16-C45C3E5A1DDF}" type="slidenum">
              <a:rPr lang="en-GB" smtClean="0"/>
              <a:t>11</a:t>
            </a:fld>
            <a:endParaRPr lang="en-GB"/>
          </a:p>
        </p:txBody>
      </p:sp>
    </p:spTree>
    <p:extLst>
      <p:ext uri="{BB962C8B-B14F-4D97-AF65-F5344CB8AC3E}">
        <p14:creationId xmlns:p14="http://schemas.microsoft.com/office/powerpoint/2010/main" val="10774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6C049F-6561-4A49-8E16-C45C3E5A1DDF}" type="slidenum">
              <a:rPr lang="en-GB" smtClean="0"/>
              <a:t>12</a:t>
            </a:fld>
            <a:endParaRPr lang="en-GB"/>
          </a:p>
        </p:txBody>
      </p:sp>
    </p:spTree>
    <p:extLst>
      <p:ext uri="{BB962C8B-B14F-4D97-AF65-F5344CB8AC3E}">
        <p14:creationId xmlns:p14="http://schemas.microsoft.com/office/powerpoint/2010/main" val="201841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6C049F-6561-4A49-8E16-C45C3E5A1DDF}" type="slidenum">
              <a:rPr lang="en-GB" smtClean="0"/>
              <a:t>13</a:t>
            </a:fld>
            <a:endParaRPr lang="en-GB"/>
          </a:p>
        </p:txBody>
      </p:sp>
    </p:spTree>
    <p:extLst>
      <p:ext uri="{BB962C8B-B14F-4D97-AF65-F5344CB8AC3E}">
        <p14:creationId xmlns:p14="http://schemas.microsoft.com/office/powerpoint/2010/main" val="237871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DE5AEB-9F46-479D-A130-6465D77CA58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374020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E5AEB-9F46-479D-A130-6465D77CA58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385653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E5AEB-9F46-479D-A130-6465D77CA58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8496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E5AEB-9F46-479D-A130-6465D77CA58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22518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E5AEB-9F46-479D-A130-6465D77CA58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365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E5AEB-9F46-479D-A130-6465D77CA58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64275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DE5AEB-9F46-479D-A130-6465D77CA58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3584105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DE5AEB-9F46-479D-A130-6465D77CA58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256720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DE5AEB-9F46-479D-A130-6465D77CA58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161369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DE5AEB-9F46-479D-A130-6465D77CA58C}"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1217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DE5AEB-9F46-479D-A130-6465D77CA58C}"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297562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DE5AEB-9F46-479D-A130-6465D77CA58C}" type="datetimeFigureOut">
              <a:rPr lang="en-GB" smtClean="0"/>
              <a:t>15/05/2023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354299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DE5AEB-9F46-479D-A130-6465D77CA58C}" type="datetimeFigureOut">
              <a:rPr lang="en-GB" smtClean="0"/>
              <a:t>15/05/2023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312777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E5AEB-9F46-479D-A130-6465D77CA58C}" type="datetimeFigureOut">
              <a:rPr lang="en-GB" smtClean="0"/>
              <a:t>15/05/2023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420465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DE5AEB-9F46-479D-A130-6465D77CA58C}"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307066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DE5AEB-9F46-479D-A130-6465D77CA58C}"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4AE26-74E0-4FED-9578-770DD794DA9C}" type="slidenum">
              <a:rPr lang="en-GB" smtClean="0"/>
              <a:t>‹#›</a:t>
            </a:fld>
            <a:endParaRPr lang="en-GB"/>
          </a:p>
        </p:txBody>
      </p:sp>
    </p:spTree>
    <p:extLst>
      <p:ext uri="{BB962C8B-B14F-4D97-AF65-F5344CB8AC3E}">
        <p14:creationId xmlns:p14="http://schemas.microsoft.com/office/powerpoint/2010/main" val="233877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DE5AEB-9F46-479D-A130-6465D77CA58C}" type="datetimeFigureOut">
              <a:rPr lang="en-GB" smtClean="0"/>
              <a:t>15/05/2023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654AE26-74E0-4FED-9578-770DD794DA9C}" type="slidenum">
              <a:rPr lang="en-GB" smtClean="0"/>
              <a:t>‹#›</a:t>
            </a:fld>
            <a:endParaRPr lang="en-GB"/>
          </a:p>
        </p:txBody>
      </p:sp>
    </p:spTree>
    <p:extLst>
      <p:ext uri="{BB962C8B-B14F-4D97-AF65-F5344CB8AC3E}">
        <p14:creationId xmlns:p14="http://schemas.microsoft.com/office/powerpoint/2010/main" val="1707317104"/>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primarygames.co.uk/SplatSquares_WebGL/index.html" TargetMode="External"/><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hyperlink" Target="https://freeonlinedice.com/" TargetMode="Externa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ssets.publishing.service.gov.uk/government/uploads/system/uploads/attachment_data/file/335186/PRIMARY_national_curriculum_-_English_220714.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notesSlide" Target="../notesSlides/notesSlide2.xm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6.xml"/><Relationship Id="rId7" Type="http://schemas.openxmlformats.org/officeDocument/2006/relationships/image" Target="../media/image18.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7.jpeg"/><Relationship Id="rId11" Type="http://schemas.openxmlformats.org/officeDocument/2006/relationships/image" Target="../media/image7.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notesSlide" Target="../notesSlides/notesSlide3.xm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24.jpeg"/><Relationship Id="rId12" Type="http://schemas.openxmlformats.org/officeDocument/2006/relationships/image" Target="../media/image7.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notesSlide" Target="../notesSlides/notesSlide4.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6.xml"/><Relationship Id="rId7" Type="http://schemas.openxmlformats.org/officeDocument/2006/relationships/image" Target="../media/image31.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0.jpeg"/><Relationship Id="rId11" Type="http://schemas.openxmlformats.org/officeDocument/2006/relationships/image" Target="../media/image2.png"/><Relationship Id="rId5" Type="http://schemas.openxmlformats.org/officeDocument/2006/relationships/image" Target="../media/image29.jpeg"/><Relationship Id="rId10" Type="http://schemas.openxmlformats.org/officeDocument/2006/relationships/image" Target="../media/image7.png"/><Relationship Id="rId4" Type="http://schemas.openxmlformats.org/officeDocument/2006/relationships/notesSlide" Target="../notesSlides/notesSlide5.xml"/><Relationship Id="rId9"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19" y="495785"/>
            <a:ext cx="10401721" cy="5548301"/>
          </a:xfrm>
        </p:spPr>
        <p:txBody>
          <a:bodyPr>
            <a:normAutofit/>
          </a:bodyPr>
          <a:lstStyle/>
          <a:p>
            <a:r>
              <a:rPr lang="en-GB" sz="5400" dirty="0">
                <a:solidFill>
                  <a:schemeClr val="tx1"/>
                </a:solidFill>
                <a:latin typeface="Topmarks" pitchFamily="2" charset="0"/>
              </a:rPr>
              <a:t>Maths at James Peacock Infant and Nursery School</a:t>
            </a:r>
            <a:br>
              <a:rPr lang="en-GB" sz="5400" dirty="0">
                <a:solidFill>
                  <a:schemeClr val="tx1"/>
                </a:solidFill>
                <a:latin typeface="Topmarks" pitchFamily="2" charset="0"/>
              </a:rPr>
            </a:br>
            <a:br>
              <a:rPr lang="en-GB" sz="4000" dirty="0">
                <a:solidFill>
                  <a:schemeClr val="tx1"/>
                </a:solidFill>
                <a:latin typeface="Topmarks" pitchFamily="2" charset="0"/>
              </a:rPr>
            </a:br>
            <a:r>
              <a:rPr lang="en-GB" sz="4000" dirty="0">
                <a:solidFill>
                  <a:schemeClr val="tx1"/>
                </a:solidFill>
                <a:latin typeface="Topmarks" pitchFamily="2" charset="0"/>
              </a:rPr>
              <a:t>Resources that you can use at home to support your child’s maths understanding and learning.</a:t>
            </a:r>
            <a:endParaRPr lang="en-GB" sz="2000" dirty="0">
              <a:solidFill>
                <a:srgbClr val="002060"/>
              </a:solidFill>
              <a:latin typeface="Topmarks" pitchFamily="2" charset="0"/>
            </a:endParaRPr>
          </a:p>
        </p:txBody>
      </p:sp>
      <p:pic>
        <p:nvPicPr>
          <p:cNvPr id="5" name="Picture 4">
            <a:extLst>
              <a:ext uri="{FF2B5EF4-FFF2-40B4-BE49-F238E27FC236}">
                <a16:creationId xmlns:a16="http://schemas.microsoft.com/office/drawing/2014/main" id="{751F6FF3-0081-47B0-824A-5CF088BF8CA5}"/>
              </a:ext>
            </a:extLst>
          </p:cNvPr>
          <p:cNvPicPr>
            <a:picLocks noChangeAspect="1"/>
          </p:cNvPicPr>
          <p:nvPr/>
        </p:nvPicPr>
        <p:blipFill>
          <a:blip r:embed="rId2"/>
          <a:stretch>
            <a:fillRect/>
          </a:stretch>
        </p:blipFill>
        <p:spPr>
          <a:xfrm>
            <a:off x="9827836" y="4796770"/>
            <a:ext cx="2057400" cy="1657350"/>
          </a:xfrm>
          <a:prstGeom prst="rect">
            <a:avLst/>
          </a:prstGeom>
        </p:spPr>
      </p:pic>
    </p:spTree>
    <p:extLst>
      <p:ext uri="{BB962C8B-B14F-4D97-AF65-F5344CB8AC3E}">
        <p14:creationId xmlns:p14="http://schemas.microsoft.com/office/powerpoint/2010/main" val="100312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584775"/>
          </a:xfrm>
          <a:prstGeom prst="rect">
            <a:avLst/>
          </a:prstGeom>
        </p:spPr>
        <p:txBody>
          <a:bodyPr wrap="square">
            <a:spAutoFit/>
          </a:bodyPr>
          <a:lstStyle/>
          <a:p>
            <a:r>
              <a:rPr lang="en-GB" sz="3200" dirty="0">
                <a:latin typeface="XCCW Joined 4a" panose="03050602040000000000"/>
              </a:rPr>
              <a:t>Counting in 2s and 10s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704" y="1833076"/>
            <a:ext cx="1407163" cy="73669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867" y="1810565"/>
            <a:ext cx="1407163" cy="73669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3030" y="1833074"/>
            <a:ext cx="1407163" cy="736691"/>
          </a:xfrm>
          <a:prstGeom prst="rect">
            <a:avLst/>
          </a:prstGeom>
        </p:spPr>
      </p:pic>
      <p:pic>
        <p:nvPicPr>
          <p:cNvPr id="9" name="Picture 4" descr="1 pair Women Socks Cotton Crew Lovers Socks Pink Green Yellow Colorful  Funny Animal Cartoon Casual Dots in tube Sock Men socks|Socks| - AliExpres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865618" y="1889303"/>
            <a:ext cx="1706967" cy="2076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0752" y="4785261"/>
            <a:ext cx="735130" cy="1863077"/>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7748" y="4848108"/>
            <a:ext cx="735130" cy="1863077"/>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9046" y="4786555"/>
            <a:ext cx="735130" cy="186307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54804" y="4910728"/>
            <a:ext cx="1610814" cy="1398065"/>
          </a:xfrm>
          <a:prstGeom prst="rect">
            <a:avLst/>
          </a:prstGeom>
        </p:spPr>
      </p:pic>
      <p:sp>
        <p:nvSpPr>
          <p:cNvPr id="15" name="TextBox 14"/>
          <p:cNvSpPr txBox="1"/>
          <p:nvPr/>
        </p:nvSpPr>
        <p:spPr>
          <a:xfrm>
            <a:off x="1377245" y="1153553"/>
            <a:ext cx="10202091" cy="369332"/>
          </a:xfrm>
          <a:prstGeom prst="rect">
            <a:avLst/>
          </a:prstGeom>
          <a:noFill/>
        </p:spPr>
        <p:txBody>
          <a:bodyPr wrap="square" rtlCol="0">
            <a:spAutoFit/>
          </a:bodyPr>
          <a:lstStyle/>
          <a:p>
            <a:r>
              <a:rPr lang="en-GB" dirty="0"/>
              <a:t>Numicon	                                                    or you could use……		                       socks</a:t>
            </a:r>
          </a:p>
        </p:txBody>
      </p:sp>
      <p:sp>
        <p:nvSpPr>
          <p:cNvPr id="16" name="TextBox 15"/>
          <p:cNvSpPr txBox="1"/>
          <p:nvPr/>
        </p:nvSpPr>
        <p:spPr>
          <a:xfrm>
            <a:off x="1080195" y="4370346"/>
            <a:ext cx="10202091" cy="369332"/>
          </a:xfrm>
          <a:prstGeom prst="rect">
            <a:avLst/>
          </a:prstGeom>
          <a:noFill/>
        </p:spPr>
        <p:txBody>
          <a:bodyPr wrap="square" rtlCol="0">
            <a:spAutoFit/>
          </a:bodyPr>
          <a:lstStyle/>
          <a:p>
            <a:r>
              <a:rPr lang="en-GB" dirty="0"/>
              <a:t>Numicon	                                                    or you could use……		                         gloves</a:t>
            </a:r>
          </a:p>
        </p:txBody>
      </p:sp>
      <p:pic>
        <p:nvPicPr>
          <p:cNvPr id="17" name="Picture 16">
            <a:extLst>
              <a:ext uri="{FF2B5EF4-FFF2-40B4-BE49-F238E27FC236}">
                <a16:creationId xmlns:a16="http://schemas.microsoft.com/office/drawing/2014/main" id="{9111EDCB-E765-43ED-86B4-B6147041DAF0}"/>
              </a:ext>
            </a:extLst>
          </p:cNvPr>
          <p:cNvPicPr>
            <a:picLocks noChangeAspect="1"/>
          </p:cNvPicPr>
          <p:nvPr/>
        </p:nvPicPr>
        <p:blipFill>
          <a:blip r:embed="rId7"/>
          <a:stretch>
            <a:fillRect/>
          </a:stretch>
        </p:blipFill>
        <p:spPr>
          <a:xfrm>
            <a:off x="10492033" y="5426193"/>
            <a:ext cx="1512733" cy="1217347"/>
          </a:xfrm>
          <a:prstGeom prst="rect">
            <a:avLst/>
          </a:prstGeom>
        </p:spPr>
      </p:pic>
    </p:spTree>
    <p:extLst>
      <p:ext uri="{BB962C8B-B14F-4D97-AF65-F5344CB8AC3E}">
        <p14:creationId xmlns:p14="http://schemas.microsoft.com/office/powerpoint/2010/main" val="344945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584775"/>
          </a:xfrm>
          <a:prstGeom prst="rect">
            <a:avLst/>
          </a:prstGeom>
        </p:spPr>
        <p:txBody>
          <a:bodyPr wrap="square">
            <a:spAutoFit/>
          </a:bodyPr>
          <a:lstStyle/>
          <a:p>
            <a:pPr algn="ctr"/>
            <a:r>
              <a:rPr lang="en-GB" sz="3200" dirty="0">
                <a:latin typeface="XCCW Joined 4a" panose="03050602040000000000"/>
              </a:rPr>
              <a:t>Numbers</a:t>
            </a:r>
          </a:p>
        </p:txBody>
      </p:sp>
      <p:sp>
        <p:nvSpPr>
          <p:cNvPr id="4" name="Rectangle 3"/>
          <p:cNvSpPr/>
          <p:nvPr/>
        </p:nvSpPr>
        <p:spPr>
          <a:xfrm>
            <a:off x="393338" y="1174709"/>
            <a:ext cx="11798662" cy="1200329"/>
          </a:xfrm>
          <a:prstGeom prst="rect">
            <a:avLst/>
          </a:prstGeom>
        </p:spPr>
        <p:txBody>
          <a:bodyPr wrap="square">
            <a:spAutoFit/>
          </a:bodyPr>
          <a:lstStyle/>
          <a:p>
            <a:r>
              <a:rPr lang="en-GB" dirty="0">
                <a:latin typeface="XCCW Joined 4a" panose="03050602040000000000" pitchFamily="66" charset="0"/>
              </a:rPr>
              <a:t>100 Square           or you could use          </a:t>
            </a:r>
            <a:r>
              <a:rPr lang="en-GB" dirty="0">
                <a:latin typeface="XCCW Joined 4a" panose="03050602040000000000" pitchFamily="66" charset="0"/>
                <a:hlinkClick r:id="rId3"/>
              </a:rPr>
              <a:t>100 square splat </a:t>
            </a:r>
            <a:r>
              <a:rPr lang="en-GB" dirty="0">
                <a:latin typeface="XCCW Joined 4a" panose="03050602040000000000" pitchFamily="66" charset="0"/>
              </a:rPr>
              <a:t>online game</a:t>
            </a:r>
          </a:p>
          <a:p>
            <a:endParaRPr lang="en-GB" dirty="0">
              <a:latin typeface="XCCW Joined 4a" panose="03050602040000000000" pitchFamily="66" charset="0"/>
            </a:endParaRPr>
          </a:p>
          <a:p>
            <a:endParaRPr lang="en-GB" dirty="0">
              <a:latin typeface="XCCW Joined 4a" panose="03050602040000000000" pitchFamily="66" charset="0"/>
            </a:endParaRPr>
          </a:p>
          <a:p>
            <a:r>
              <a:rPr lang="en-GB" dirty="0">
                <a:latin typeface="XCCW Joined 4a" panose="03050602040000000000" pitchFamily="66" charset="0"/>
              </a:rPr>
              <a:t>				</a:t>
            </a:r>
            <a:endParaRPr lang="en-GB" dirty="0">
              <a:solidFill>
                <a:srgbClr val="0070C0"/>
              </a:solidFill>
              <a:latin typeface="XCCW Joined 4a" panose="03050602040000000000" pitchFamily="66"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464" y="1606328"/>
            <a:ext cx="1517157" cy="1659157"/>
          </a:xfrm>
          <a:prstGeom prst="rect">
            <a:avLst/>
          </a:prstGeom>
        </p:spPr>
      </p:pic>
      <p:sp>
        <p:nvSpPr>
          <p:cNvPr id="7" name="Rectangle 6"/>
          <p:cNvSpPr/>
          <p:nvPr/>
        </p:nvSpPr>
        <p:spPr>
          <a:xfrm>
            <a:off x="445594" y="4942882"/>
            <a:ext cx="11010072" cy="1754326"/>
          </a:xfrm>
          <a:prstGeom prst="rect">
            <a:avLst/>
          </a:prstGeom>
        </p:spPr>
        <p:txBody>
          <a:bodyPr wrap="square">
            <a:spAutoFit/>
          </a:bodyPr>
          <a:lstStyle/>
          <a:p>
            <a:r>
              <a:rPr lang="en-GB" dirty="0">
                <a:latin typeface="XCCW Joined 4a" panose="03050602040000000000" pitchFamily="66" charset="0"/>
              </a:rPr>
              <a:t>Dice or you could use an </a:t>
            </a:r>
            <a:r>
              <a:rPr lang="en-GB" dirty="0">
                <a:latin typeface="XCCW Joined 4a" panose="03050602040000000000" pitchFamily="66" charset="0"/>
                <a:hlinkClick r:id="rId5"/>
              </a:rPr>
              <a:t>Online Dice</a:t>
            </a:r>
            <a:endParaRPr lang="en-GB" dirty="0">
              <a:latin typeface="XCCW Joined 4a" panose="03050602040000000000" pitchFamily="66" charset="0"/>
            </a:endParaRPr>
          </a:p>
          <a:p>
            <a:endParaRPr lang="en-GB" dirty="0">
              <a:latin typeface="CCW Cursive Writing 4" panose="03050602040000000000" pitchFamily="66" charset="0"/>
            </a:endParaRPr>
          </a:p>
          <a:p>
            <a:endParaRPr lang="en-GB" dirty="0">
              <a:latin typeface="CCW Cursive Writing 4" panose="03050602040000000000" pitchFamily="66" charset="0"/>
            </a:endParaRPr>
          </a:p>
          <a:p>
            <a:r>
              <a:rPr lang="en-GB" dirty="0">
                <a:latin typeface="CCW Cursive Writing 4" panose="03050602040000000000" pitchFamily="66" charset="0"/>
              </a:rPr>
              <a:t>							</a:t>
            </a:r>
          </a:p>
          <a:p>
            <a:endParaRPr lang="en-GB" dirty="0">
              <a:latin typeface="CCW Cursive Writing 4" panose="03050602040000000000" pitchFamily="66" charset="0"/>
            </a:endParaRPr>
          </a:p>
          <a:p>
            <a:endParaRPr lang="en-GB" dirty="0">
              <a:latin typeface="CCW Cursive Writing 4" panose="03050602040000000000" pitchFamily="66"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5594" y="5363708"/>
            <a:ext cx="1666875" cy="1333500"/>
          </a:xfrm>
          <a:prstGeom prst="rect">
            <a:avLst/>
          </a:prstGeom>
        </p:spPr>
      </p:pic>
      <p:sp>
        <p:nvSpPr>
          <p:cNvPr id="2" name="TextBox 1"/>
          <p:cNvSpPr txBox="1"/>
          <p:nvPr/>
        </p:nvSpPr>
        <p:spPr>
          <a:xfrm>
            <a:off x="2204492" y="2126725"/>
            <a:ext cx="5097646" cy="1815882"/>
          </a:xfrm>
          <a:prstGeom prst="rect">
            <a:avLst/>
          </a:prstGeom>
          <a:noFill/>
        </p:spPr>
        <p:txBody>
          <a:bodyPr wrap="square" rtlCol="0">
            <a:spAutoFit/>
          </a:bodyPr>
          <a:lstStyle/>
          <a:p>
            <a:r>
              <a:rPr lang="en-GB" sz="1400" dirty="0">
                <a:latin typeface="XCCW Joined 4a" panose="03050602040000000000" pitchFamily="66" charset="0"/>
              </a:rPr>
              <a:t>Games you could play:</a:t>
            </a:r>
          </a:p>
          <a:p>
            <a:endParaRPr lang="en-GB" sz="1400" dirty="0">
              <a:latin typeface="XCCW Joined 4a" panose="03050602040000000000" pitchFamily="66" charset="0"/>
            </a:endParaRPr>
          </a:p>
          <a:p>
            <a:r>
              <a:rPr lang="en-GB" sz="1200" b="1" dirty="0">
                <a:latin typeface="XCCW Joined 4a" panose="03050602040000000000" pitchFamily="66" charset="0"/>
              </a:rPr>
              <a:t>Cover Up</a:t>
            </a:r>
            <a:r>
              <a:rPr lang="en-GB" sz="1200" dirty="0">
                <a:latin typeface="XCCW Joined 4a" panose="03050602040000000000" pitchFamily="66" charset="0"/>
              </a:rPr>
              <a:t>: Cover up one or more squares using counters. The child has to guess which numbers are hidden under the counter/s.</a:t>
            </a:r>
          </a:p>
          <a:p>
            <a:endParaRPr lang="en-GB" sz="1200" dirty="0">
              <a:latin typeface="XCCW Joined 4a" panose="03050602040000000000" pitchFamily="66" charset="0"/>
            </a:endParaRPr>
          </a:p>
          <a:p>
            <a:r>
              <a:rPr lang="en-GB" sz="1200" b="1" dirty="0">
                <a:latin typeface="XCCW Joined 4a" panose="03050602040000000000" pitchFamily="66" charset="0"/>
              </a:rPr>
              <a:t>Patterns: </a:t>
            </a:r>
            <a:r>
              <a:rPr lang="en-GB" sz="1200" dirty="0">
                <a:latin typeface="XCCW Joined 4a" panose="03050602040000000000" pitchFamily="66" charset="0"/>
              </a:rPr>
              <a:t>Cover the multiples of 2, 3, 5 and 10 </a:t>
            </a:r>
            <a:r>
              <a:rPr lang="en-GB" sz="1200" dirty="0" err="1">
                <a:latin typeface="XCCW Joined 4a" panose="03050602040000000000" pitchFamily="66" charset="0"/>
              </a:rPr>
              <a:t>etc</a:t>
            </a:r>
            <a:r>
              <a:rPr lang="en-GB" sz="1200" dirty="0">
                <a:latin typeface="XCCW Joined 4a" panose="03050602040000000000" pitchFamily="66" charset="0"/>
              </a:rPr>
              <a:t> (one multiple at a time). Use the patterns to predict which numbers will be in the sequence.</a:t>
            </a:r>
          </a:p>
        </p:txBody>
      </p:sp>
      <p:pic>
        <p:nvPicPr>
          <p:cNvPr id="10" name="Picture 9"/>
          <p:cNvPicPr>
            <a:picLocks noChangeAspect="1"/>
          </p:cNvPicPr>
          <p:nvPr/>
        </p:nvPicPr>
        <p:blipFill>
          <a:blip r:embed="rId7"/>
          <a:stretch>
            <a:fillRect/>
          </a:stretch>
        </p:blipFill>
        <p:spPr>
          <a:xfrm>
            <a:off x="8549559" y="1606328"/>
            <a:ext cx="1834219" cy="1519043"/>
          </a:xfrm>
          <a:prstGeom prst="rect">
            <a:avLst/>
          </a:prstGeom>
        </p:spPr>
      </p:pic>
      <p:pic>
        <p:nvPicPr>
          <p:cNvPr id="11" name="Picture 10"/>
          <p:cNvPicPr>
            <a:picLocks noChangeAspect="1"/>
          </p:cNvPicPr>
          <p:nvPr/>
        </p:nvPicPr>
        <p:blipFill>
          <a:blip r:embed="rId8"/>
          <a:stretch>
            <a:fillRect/>
          </a:stretch>
        </p:blipFill>
        <p:spPr>
          <a:xfrm>
            <a:off x="7217148" y="3375313"/>
            <a:ext cx="2060706" cy="1025619"/>
          </a:xfrm>
          <a:prstGeom prst="rect">
            <a:avLst/>
          </a:prstGeom>
        </p:spPr>
      </p:pic>
      <p:sp>
        <p:nvSpPr>
          <p:cNvPr id="12" name="TextBox 11"/>
          <p:cNvSpPr txBox="1"/>
          <p:nvPr/>
        </p:nvSpPr>
        <p:spPr>
          <a:xfrm>
            <a:off x="5368835" y="4942882"/>
            <a:ext cx="6555524" cy="1815882"/>
          </a:xfrm>
          <a:prstGeom prst="rect">
            <a:avLst/>
          </a:prstGeom>
          <a:noFill/>
        </p:spPr>
        <p:txBody>
          <a:bodyPr wrap="square" rtlCol="0">
            <a:spAutoFit/>
          </a:bodyPr>
          <a:lstStyle/>
          <a:p>
            <a:pPr algn="r"/>
            <a:r>
              <a:rPr lang="en-GB" sz="1400" dirty="0">
                <a:latin typeface="XCCW Joined 4a" panose="03050602040000000000" pitchFamily="66" charset="0"/>
              </a:rPr>
              <a:t>Games you could play:</a:t>
            </a:r>
          </a:p>
          <a:p>
            <a:pPr algn="r"/>
            <a:endParaRPr lang="en-GB" sz="1400" dirty="0">
              <a:latin typeface="XCCW Joined 4a" panose="03050602040000000000" pitchFamily="66" charset="0"/>
            </a:endParaRPr>
          </a:p>
          <a:p>
            <a:pPr algn="r"/>
            <a:r>
              <a:rPr lang="en-GB" sz="1200" dirty="0">
                <a:latin typeface="XCCW Joined 4a" panose="03050602040000000000" pitchFamily="66" charset="0"/>
              </a:rPr>
              <a:t>Use dice to help your child recognise numbers at speed.</a:t>
            </a:r>
          </a:p>
          <a:p>
            <a:pPr algn="r"/>
            <a:endParaRPr lang="en-GB" sz="1200" dirty="0">
              <a:latin typeface="XCCW Joined 4a" panose="03050602040000000000" pitchFamily="66" charset="0"/>
            </a:endParaRPr>
          </a:p>
          <a:p>
            <a:pPr algn="r"/>
            <a:r>
              <a:rPr lang="en-GB" sz="1200" b="1" dirty="0">
                <a:latin typeface="XCCW Joined 4a" panose="03050602040000000000" pitchFamily="66" charset="0"/>
              </a:rPr>
              <a:t>Knock Out: </a:t>
            </a:r>
            <a:r>
              <a:rPr lang="en-GB" sz="1200" dirty="0">
                <a:latin typeface="XCCW Joined 4a" panose="03050602040000000000" pitchFamily="66" charset="0"/>
              </a:rPr>
              <a:t>Each player chooses a “knock out number” – either 6, 7, 8, or 9. More than one player can choose the same number. Players take turns throwing both dice, once each turn. Add the number of both dice for the score. If a player throws a 6, 7, 8 or 9, they are knocked out of the game until the next round.</a:t>
            </a:r>
          </a:p>
        </p:txBody>
      </p:sp>
    </p:spTree>
    <p:extLst>
      <p:ext uri="{BB962C8B-B14F-4D97-AF65-F5344CB8AC3E}">
        <p14:creationId xmlns:p14="http://schemas.microsoft.com/office/powerpoint/2010/main" val="154853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10937" y="55176"/>
            <a:ext cx="9144000" cy="2387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solidFill>
                  <a:schemeClr val="tx1"/>
                </a:solidFill>
                <a:latin typeface="XCCW Joined 4a" panose="03050602040000000000" pitchFamily="66" charset="0"/>
              </a:rPr>
              <a:t>Addition/ Subtraction using sweets instead of dienes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239" y="2504123"/>
            <a:ext cx="2988430" cy="2512014"/>
          </a:xfrm>
          <a:prstGeom prst="rect">
            <a:avLst/>
          </a:prstGeom>
        </p:spPr>
      </p:pic>
      <p:sp>
        <p:nvSpPr>
          <p:cNvPr id="7" name="TextBox 6"/>
          <p:cNvSpPr txBox="1"/>
          <p:nvPr/>
        </p:nvSpPr>
        <p:spPr>
          <a:xfrm>
            <a:off x="352697" y="5238591"/>
            <a:ext cx="10036654" cy="1477328"/>
          </a:xfrm>
          <a:prstGeom prst="rect">
            <a:avLst/>
          </a:prstGeom>
          <a:noFill/>
        </p:spPr>
        <p:txBody>
          <a:bodyPr wrap="square" rtlCol="0">
            <a:spAutoFit/>
          </a:bodyPr>
          <a:lstStyle/>
          <a:p>
            <a:pPr algn="ctr"/>
            <a:r>
              <a:rPr lang="en-GB" dirty="0">
                <a:latin typeface="XCCW Joined 4a" panose="03050602040000000000" pitchFamily="66" charset="0"/>
              </a:rPr>
              <a:t>When first teaching children about the concepts of addition and subtraction, we use dienes to help represent the maths behind the calculation. Instead of a tens and ones resource, you could use sweets (such as </a:t>
            </a:r>
            <a:r>
              <a:rPr lang="en-GB" dirty="0" err="1">
                <a:latin typeface="XCCW Joined 4a" panose="03050602040000000000" pitchFamily="66" charset="0"/>
              </a:rPr>
              <a:t>Chewits</a:t>
            </a:r>
            <a:r>
              <a:rPr lang="en-GB" dirty="0">
                <a:latin typeface="XCCW Joined 4a" panose="03050602040000000000" pitchFamily="66" charset="0"/>
              </a:rPr>
              <a:t>). A whole pack of </a:t>
            </a:r>
            <a:r>
              <a:rPr lang="en-GB" dirty="0" err="1">
                <a:latin typeface="XCCW Joined 4a" panose="03050602040000000000" pitchFamily="66" charset="0"/>
              </a:rPr>
              <a:t>Chewits</a:t>
            </a:r>
            <a:r>
              <a:rPr lang="en-GB" dirty="0">
                <a:latin typeface="XCCW Joined 4a" panose="03050602040000000000" pitchFamily="66" charset="0"/>
              </a:rPr>
              <a:t> represent the tens and individual </a:t>
            </a:r>
            <a:r>
              <a:rPr lang="en-GB" dirty="0" err="1">
                <a:latin typeface="XCCW Joined 4a" panose="03050602040000000000" pitchFamily="66" charset="0"/>
              </a:rPr>
              <a:t>Chewits</a:t>
            </a:r>
            <a:r>
              <a:rPr lang="en-GB" dirty="0">
                <a:latin typeface="XCCW Joined 4a" panose="03050602040000000000" pitchFamily="66" charset="0"/>
              </a:rPr>
              <a:t> are the ones. E.g. 18 = 1 tens and 8 ones</a:t>
            </a:r>
          </a:p>
        </p:txBody>
      </p:sp>
      <p:pic>
        <p:nvPicPr>
          <p:cNvPr id="8" name="Picture 2" descr="Strawberry Chewits E-Liquid - 30-120ml - 0mg/3mg/6mg - Premium Vaping U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6190" y="2504122"/>
            <a:ext cx="2673123" cy="26731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455D156-F848-4699-BD2C-FEC5300CF7EB}"/>
              </a:ext>
            </a:extLst>
          </p:cNvPr>
          <p:cNvPicPr>
            <a:picLocks noChangeAspect="1"/>
          </p:cNvPicPr>
          <p:nvPr/>
        </p:nvPicPr>
        <p:blipFill>
          <a:blip r:embed="rId5"/>
          <a:stretch>
            <a:fillRect/>
          </a:stretch>
        </p:blipFill>
        <p:spPr>
          <a:xfrm>
            <a:off x="10654937" y="5557288"/>
            <a:ext cx="1349829" cy="1086252"/>
          </a:xfrm>
          <a:prstGeom prst="rect">
            <a:avLst/>
          </a:prstGeom>
        </p:spPr>
      </p:pic>
    </p:spTree>
    <p:extLst>
      <p:ext uri="{BB962C8B-B14F-4D97-AF65-F5344CB8AC3E}">
        <p14:creationId xmlns:p14="http://schemas.microsoft.com/office/powerpoint/2010/main" val="276623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7139" y="365125"/>
            <a:ext cx="10828720" cy="1325563"/>
          </a:xfrm>
        </p:spPr>
        <p:txBody>
          <a:bodyPr>
            <a:normAutofit/>
          </a:bodyPr>
          <a:lstStyle/>
          <a:p>
            <a:r>
              <a:rPr lang="en-GB" sz="3200" dirty="0">
                <a:solidFill>
                  <a:schemeClr val="tx1"/>
                </a:solidFill>
                <a:latin typeface="XCCW Joined 4a" panose="03050602040000000000" pitchFamily="66" charset="0"/>
              </a:rPr>
              <a:t>An example of an addition word problem being solved using dienes. This could be solved using sweets (e.g. </a:t>
            </a:r>
            <a:r>
              <a:rPr lang="en-GB" sz="3200" dirty="0" err="1">
                <a:solidFill>
                  <a:schemeClr val="tx1"/>
                </a:solidFill>
                <a:latin typeface="XCCW Joined 4a" panose="03050602040000000000" pitchFamily="66" charset="0"/>
              </a:rPr>
              <a:t>Chewits</a:t>
            </a:r>
            <a:r>
              <a:rPr lang="en-GB" sz="3200" dirty="0">
                <a:solidFill>
                  <a:schemeClr val="tx1"/>
                </a:solidFill>
                <a:latin typeface="XCCW Joined 4a" panose="03050602040000000000" pitchFamily="66" charset="0"/>
              </a:rPr>
              <a:t>)</a:t>
            </a:r>
          </a:p>
        </p:txBody>
      </p:sp>
      <p:sp>
        <p:nvSpPr>
          <p:cNvPr id="5" name="Rectangle 4"/>
          <p:cNvSpPr/>
          <p:nvPr/>
        </p:nvSpPr>
        <p:spPr>
          <a:xfrm>
            <a:off x="304800" y="2032002"/>
            <a:ext cx="10957560" cy="646331"/>
          </a:xfrm>
          <a:prstGeom prst="rect">
            <a:avLst/>
          </a:prstGeom>
        </p:spPr>
        <p:txBody>
          <a:bodyPr wrap="square">
            <a:spAutoFit/>
          </a:bodyPr>
          <a:lstStyle/>
          <a:p>
            <a:r>
              <a:rPr lang="en-GB" dirty="0">
                <a:solidFill>
                  <a:srgbClr val="000000"/>
                </a:solidFill>
                <a:latin typeface="XCCW Joined 4a" panose="03050602040000000000" pitchFamily="66" charset="0"/>
              </a:rPr>
              <a:t>Big skeleton goes to the shop to buy cakes. He buys 12 chocolate cakes and 10 cream cakes. How many does he buy altogether?</a:t>
            </a:r>
            <a:endParaRPr lang="en-GB"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776" y="3016705"/>
            <a:ext cx="3056757" cy="229256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6792" y="3019647"/>
            <a:ext cx="3052835" cy="228962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6398" y="3019647"/>
            <a:ext cx="3052834" cy="2289626"/>
          </a:xfrm>
          <a:prstGeom prst="rect">
            <a:avLst/>
          </a:prstGeom>
        </p:spPr>
      </p:pic>
      <p:pic>
        <p:nvPicPr>
          <p:cNvPr id="10" name="Picture 2" descr="Strawberry Chewits E-Liquid - 30-120ml - 0mg/3mg/6mg - Premium Vaping U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65738" y="2880038"/>
            <a:ext cx="2189502" cy="21895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4181" y="5647645"/>
            <a:ext cx="11181678" cy="369332"/>
          </a:xfrm>
          <a:prstGeom prst="rect">
            <a:avLst/>
          </a:prstGeom>
          <a:noFill/>
        </p:spPr>
        <p:txBody>
          <a:bodyPr wrap="square" rtlCol="0">
            <a:spAutoFit/>
          </a:bodyPr>
          <a:lstStyle/>
          <a:p>
            <a:r>
              <a:rPr lang="en-GB" dirty="0">
                <a:latin typeface="XCCW Joined 4a" panose="03050602040000000000" pitchFamily="66" charset="0"/>
              </a:rPr>
              <a:t>You could also use sticks as tens and stones as ones.</a:t>
            </a:r>
          </a:p>
        </p:txBody>
      </p:sp>
      <p:pic>
        <p:nvPicPr>
          <p:cNvPr id="12" name="Picture 2" descr="Aumüller Silver Vine Cat Sticks | zooplus.co.u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45421" y="5622248"/>
            <a:ext cx="1041213" cy="1041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86634" y="5534043"/>
            <a:ext cx="1228640" cy="1217621"/>
          </a:xfrm>
          <a:prstGeom prst="rect">
            <a:avLst/>
          </a:prstGeom>
        </p:spPr>
      </p:pic>
      <p:pic>
        <p:nvPicPr>
          <p:cNvPr id="14" name="Picture 13">
            <a:extLst>
              <a:ext uri="{FF2B5EF4-FFF2-40B4-BE49-F238E27FC236}">
                <a16:creationId xmlns:a16="http://schemas.microsoft.com/office/drawing/2014/main" id="{8FD71F02-035F-4431-B59F-2DA1E0DB3CE4}"/>
              </a:ext>
            </a:extLst>
          </p:cNvPr>
          <p:cNvPicPr>
            <a:picLocks noChangeAspect="1"/>
          </p:cNvPicPr>
          <p:nvPr/>
        </p:nvPicPr>
        <p:blipFill>
          <a:blip r:embed="rId9"/>
          <a:stretch>
            <a:fillRect/>
          </a:stretch>
        </p:blipFill>
        <p:spPr>
          <a:xfrm>
            <a:off x="10767219" y="5647645"/>
            <a:ext cx="1237547" cy="995895"/>
          </a:xfrm>
          <a:prstGeom prst="rect">
            <a:avLst/>
          </a:prstGeom>
        </p:spPr>
      </p:pic>
    </p:spTree>
    <p:extLst>
      <p:ext uri="{BB962C8B-B14F-4D97-AF65-F5344CB8AC3E}">
        <p14:creationId xmlns:p14="http://schemas.microsoft.com/office/powerpoint/2010/main" val="337708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40275" y="296396"/>
            <a:ext cx="10515600" cy="581389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GB" sz="1800" dirty="0">
                <a:solidFill>
                  <a:schemeClr val="tx1"/>
                </a:solidFill>
                <a:latin typeface="XCCW Joined 4a" panose="03050602040000000000" pitchFamily="66" charset="0"/>
              </a:rPr>
              <a:t>For greater or less than you could use…</a:t>
            </a:r>
          </a:p>
          <a:p>
            <a:pPr marL="0" indent="0">
              <a:buFont typeface="Symbol" pitchFamily="18" charset="2"/>
              <a:buNone/>
            </a:pPr>
            <a:endParaRPr lang="en-GB" dirty="0">
              <a:latin typeface="XCCW Joined 4a" panose="03050602040000000000" pitchFamily="66" charset="0"/>
            </a:endParaRPr>
          </a:p>
          <a:p>
            <a:pPr marL="0" indent="0">
              <a:buFont typeface="Symbol" pitchFamily="18" charset="2"/>
              <a:buNone/>
            </a:pPr>
            <a:endParaRPr lang="en-GB" dirty="0">
              <a:latin typeface="XCCW Joined 4a" panose="03050602040000000000" pitchFamily="66" charset="0"/>
            </a:endParaRPr>
          </a:p>
        </p:txBody>
      </p:sp>
      <p:pic>
        <p:nvPicPr>
          <p:cNvPr id="9" name="Picture 2" descr="60+ Best Math - Greater Than/Less Than images | math, teaching math, math  classro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784" y="855177"/>
            <a:ext cx="1700120" cy="22548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TH MONSTERS - Greater Than, Less Than, Equal To (popsicle sticks and  googly eyes) #preschool #math #greater … | Preschool math games, Math  crafts, Homeschool ma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9224" y="820447"/>
            <a:ext cx="3018851" cy="22548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0275" y="3292846"/>
            <a:ext cx="11089725" cy="369332"/>
          </a:xfrm>
          <a:prstGeom prst="rect">
            <a:avLst/>
          </a:prstGeom>
          <a:noFill/>
        </p:spPr>
        <p:txBody>
          <a:bodyPr wrap="square" rtlCol="0">
            <a:spAutoFit/>
          </a:bodyPr>
          <a:lstStyle/>
          <a:p>
            <a:r>
              <a:rPr lang="en-GB" dirty="0">
                <a:latin typeface="XCCW Joined 4a" panose="03050602040000000000" pitchFamily="66" charset="0"/>
              </a:rPr>
              <a:t>For money work or problems you could use your own coins/ notes.</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412" y="3759361"/>
            <a:ext cx="2115048" cy="247900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95403" y="3879756"/>
            <a:ext cx="1666875" cy="2524125"/>
          </a:xfrm>
          <a:prstGeom prst="rect">
            <a:avLst/>
          </a:prstGeom>
        </p:spPr>
      </p:pic>
      <p:pic>
        <p:nvPicPr>
          <p:cNvPr id="14" name="Picture 13">
            <a:extLst>
              <a:ext uri="{FF2B5EF4-FFF2-40B4-BE49-F238E27FC236}">
                <a16:creationId xmlns:a16="http://schemas.microsoft.com/office/drawing/2014/main" id="{FB9D3D9E-2302-4A33-9564-A4E9C689CBBB}"/>
              </a:ext>
            </a:extLst>
          </p:cNvPr>
          <p:cNvPicPr>
            <a:picLocks noChangeAspect="1"/>
          </p:cNvPicPr>
          <p:nvPr/>
        </p:nvPicPr>
        <p:blipFill>
          <a:blip r:embed="rId6"/>
          <a:stretch>
            <a:fillRect/>
          </a:stretch>
        </p:blipFill>
        <p:spPr>
          <a:xfrm>
            <a:off x="10974452" y="5814412"/>
            <a:ext cx="1030314" cy="829128"/>
          </a:xfrm>
          <a:prstGeom prst="rect">
            <a:avLst/>
          </a:prstGeom>
        </p:spPr>
      </p:pic>
    </p:spTree>
    <p:extLst>
      <p:ext uri="{BB962C8B-B14F-4D97-AF65-F5344CB8AC3E}">
        <p14:creationId xmlns:p14="http://schemas.microsoft.com/office/powerpoint/2010/main" val="415184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8319"/>
            <a:ext cx="10972800" cy="1789693"/>
          </a:xfrm>
        </p:spPr>
        <p:txBody>
          <a:bodyPr>
            <a:noAutofit/>
          </a:bodyPr>
          <a:lstStyle/>
          <a:p>
            <a:pPr algn="ctr"/>
            <a:r>
              <a:rPr lang="en-GB" sz="5400" dirty="0">
                <a:solidFill>
                  <a:schemeClr val="tx1"/>
                </a:solidFill>
                <a:latin typeface="XCCW Joined 4a" panose="03050602040000000000" pitchFamily="66" charset="0"/>
                <a:cs typeface="Calibri" panose="020F0502020204030204" pitchFamily="34" charset="0"/>
              </a:rPr>
              <a:t>Importance of Resources</a:t>
            </a:r>
            <a:br>
              <a:rPr lang="en-GB" sz="5400" dirty="0">
                <a:solidFill>
                  <a:schemeClr val="tx1"/>
                </a:solidFill>
                <a:latin typeface="XCCW Joined 4a" panose="03050602040000000000" pitchFamily="66" charset="0"/>
                <a:cs typeface="Calibri" panose="020F0502020204030204" pitchFamily="34" charset="0"/>
              </a:rPr>
            </a:br>
            <a:endParaRPr lang="en-GB" sz="5400" dirty="0">
              <a:solidFill>
                <a:schemeClr val="tx1"/>
              </a:solidFill>
              <a:latin typeface="XCCW Joined 4a" panose="03050602040000000000" pitchFamily="66" charset="0"/>
              <a:cs typeface="Calibri" panose="020F0502020204030204" pitchFamily="34" charset="0"/>
            </a:endParaRPr>
          </a:p>
        </p:txBody>
      </p:sp>
      <p:sp>
        <p:nvSpPr>
          <p:cNvPr id="4" name="Rectangle 3"/>
          <p:cNvSpPr/>
          <p:nvPr/>
        </p:nvSpPr>
        <p:spPr>
          <a:xfrm>
            <a:off x="187234" y="2598521"/>
            <a:ext cx="11395166" cy="3416320"/>
          </a:xfrm>
          <a:prstGeom prst="rect">
            <a:avLst/>
          </a:prstGeom>
        </p:spPr>
        <p:txBody>
          <a:bodyPr wrap="square">
            <a:spAutoFit/>
          </a:bodyPr>
          <a:lstStyle/>
          <a:p>
            <a:pPr algn="ctr"/>
            <a:r>
              <a:rPr lang="en-GB" sz="2400" dirty="0">
                <a:latin typeface="XCCW Joined 4a" panose="03050602040000000000"/>
              </a:rPr>
              <a:t>Resources can be powerful tools to support sense making, mathematical thinking and reasoning skills.</a:t>
            </a:r>
          </a:p>
          <a:p>
            <a:pPr algn="ctr"/>
            <a:endParaRPr lang="en-GB" sz="2400" dirty="0">
              <a:latin typeface="XCCW Joined 4a" panose="03050602040000000000"/>
            </a:endParaRPr>
          </a:p>
          <a:p>
            <a:pPr algn="ctr"/>
            <a:r>
              <a:rPr lang="en-GB" sz="2400" dirty="0">
                <a:latin typeface="XCCW Joined 4a" panose="03050602040000000000"/>
              </a:rPr>
              <a:t>They help our children to be able to practically engage with new learning and to support their ability to visualise new concepts and knowledge. </a:t>
            </a:r>
          </a:p>
          <a:p>
            <a:endParaRPr lang="en-GB" sz="2400" dirty="0">
              <a:latin typeface="XCCW Joined 4a" panose="03050602040000000000"/>
              <a:cs typeface="Calibri Light" panose="020F0302020204030204" pitchFamily="34" charset="0"/>
              <a:hlinkClick r:id="rId2"/>
            </a:endParaRPr>
          </a:p>
          <a:p>
            <a:pPr algn="ctr"/>
            <a:r>
              <a:rPr lang="en-GB" sz="2400" dirty="0">
                <a:latin typeface="XCCW Joined 4a" panose="03050602040000000000"/>
                <a:cs typeface="Calibri Light" panose="020F0302020204030204" pitchFamily="34" charset="0"/>
              </a:rPr>
              <a:t>At James Peacock, we apply a CPA approach to Maths learning which embeds the importance of using physical resources to support learning opportunities. </a:t>
            </a:r>
          </a:p>
          <a:p>
            <a:pPr algn="ctr"/>
            <a:r>
              <a:rPr lang="en-GB" sz="2400" dirty="0">
                <a:latin typeface="XCCW Joined 4a" panose="03050602040000000000"/>
                <a:cs typeface="Calibri Light" panose="020F0302020204030204" pitchFamily="34" charset="0"/>
              </a:rPr>
              <a:t>Read on to find out more about this approach.</a:t>
            </a:r>
            <a:endParaRPr lang="en-GB" dirty="0">
              <a:latin typeface="Calibri Light" panose="020F0302020204030204" pitchFamily="34" charset="0"/>
              <a:cs typeface="Calibri Light" panose="020F0302020204030204" pitchFamily="34" charset="0"/>
              <a:hlinkClick r:id="rId2"/>
            </a:endParaRPr>
          </a:p>
        </p:txBody>
      </p:sp>
      <p:pic>
        <p:nvPicPr>
          <p:cNvPr id="3" name="Picture 2">
            <a:extLst>
              <a:ext uri="{FF2B5EF4-FFF2-40B4-BE49-F238E27FC236}">
                <a16:creationId xmlns:a16="http://schemas.microsoft.com/office/drawing/2014/main" id="{7A7BFC4A-AA7C-49DA-8F1A-1BECB5C44203}"/>
              </a:ext>
            </a:extLst>
          </p:cNvPr>
          <p:cNvPicPr>
            <a:picLocks noChangeAspect="1"/>
          </p:cNvPicPr>
          <p:nvPr/>
        </p:nvPicPr>
        <p:blipFill>
          <a:blip r:embed="rId3"/>
          <a:stretch>
            <a:fillRect/>
          </a:stretch>
        </p:blipFill>
        <p:spPr>
          <a:xfrm>
            <a:off x="10974452" y="5814412"/>
            <a:ext cx="1030314" cy="829128"/>
          </a:xfrm>
          <a:prstGeom prst="rect">
            <a:avLst/>
          </a:prstGeom>
        </p:spPr>
      </p:pic>
    </p:spTree>
    <p:extLst>
      <p:ext uri="{BB962C8B-B14F-4D97-AF65-F5344CB8AC3E}">
        <p14:creationId xmlns:p14="http://schemas.microsoft.com/office/powerpoint/2010/main" val="136763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63" y="297691"/>
            <a:ext cx="10972800" cy="1789693"/>
          </a:xfrm>
        </p:spPr>
        <p:txBody>
          <a:bodyPr>
            <a:noAutofit/>
          </a:bodyPr>
          <a:lstStyle/>
          <a:p>
            <a:pPr algn="ctr"/>
            <a:r>
              <a:rPr lang="en-GB" sz="5400" dirty="0">
                <a:solidFill>
                  <a:schemeClr val="tx1"/>
                </a:solidFill>
                <a:latin typeface="XCCW Joined 4a" panose="03050602040000000000" pitchFamily="66" charset="0"/>
                <a:cs typeface="Calibri" panose="020F0502020204030204" pitchFamily="34" charset="0"/>
              </a:rPr>
              <a:t>CPA Approach</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5733" y="1732490"/>
            <a:ext cx="9086659" cy="4748513"/>
          </a:xfrm>
          <a:prstGeom prst="rect">
            <a:avLst/>
          </a:prstGeom>
        </p:spPr>
      </p:pic>
      <p:pic>
        <p:nvPicPr>
          <p:cNvPr id="5" name="Picture 4">
            <a:extLst>
              <a:ext uri="{FF2B5EF4-FFF2-40B4-BE49-F238E27FC236}">
                <a16:creationId xmlns:a16="http://schemas.microsoft.com/office/drawing/2014/main" id="{C4BAD8CC-FD57-4A21-AAFD-4AD0178AA49C}"/>
              </a:ext>
            </a:extLst>
          </p:cNvPr>
          <p:cNvPicPr>
            <a:picLocks noChangeAspect="1"/>
          </p:cNvPicPr>
          <p:nvPr/>
        </p:nvPicPr>
        <p:blipFill>
          <a:blip r:embed="rId3"/>
          <a:stretch>
            <a:fillRect/>
          </a:stretch>
        </p:blipFill>
        <p:spPr>
          <a:xfrm>
            <a:off x="10974452" y="5814412"/>
            <a:ext cx="1030314" cy="829128"/>
          </a:xfrm>
          <a:prstGeom prst="rect">
            <a:avLst/>
          </a:prstGeom>
        </p:spPr>
      </p:pic>
    </p:spTree>
    <p:extLst>
      <p:ext uri="{BB962C8B-B14F-4D97-AF65-F5344CB8AC3E}">
        <p14:creationId xmlns:p14="http://schemas.microsoft.com/office/powerpoint/2010/main" val="387134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74" y="0"/>
            <a:ext cx="10972800" cy="1789693"/>
          </a:xfrm>
        </p:spPr>
        <p:txBody>
          <a:bodyPr>
            <a:noAutofit/>
          </a:bodyPr>
          <a:lstStyle/>
          <a:p>
            <a:pPr algn="ctr"/>
            <a:r>
              <a:rPr lang="en-GB" sz="4800" dirty="0">
                <a:solidFill>
                  <a:schemeClr val="tx1"/>
                </a:solidFill>
                <a:latin typeface="XCCW Joined 4a" panose="03050602040000000000" pitchFamily="66" charset="0"/>
                <a:cs typeface="Calibri" panose="020F0502020204030204" pitchFamily="34" charset="0"/>
              </a:rPr>
              <a:t>What is CPA?</a:t>
            </a:r>
          </a:p>
        </p:txBody>
      </p:sp>
      <p:sp>
        <p:nvSpPr>
          <p:cNvPr id="5" name="TextBox 4"/>
          <p:cNvSpPr txBox="1"/>
          <p:nvPr/>
        </p:nvSpPr>
        <p:spPr>
          <a:xfrm>
            <a:off x="229548" y="1859858"/>
            <a:ext cx="11326726" cy="4893647"/>
          </a:xfrm>
          <a:prstGeom prst="rect">
            <a:avLst/>
          </a:prstGeom>
          <a:noFill/>
        </p:spPr>
        <p:txBody>
          <a:bodyPr wrap="square" rtlCol="0">
            <a:spAutoFit/>
          </a:bodyPr>
          <a:lstStyle/>
          <a:p>
            <a:pPr algn="ctr"/>
            <a:r>
              <a:rPr lang="en-GB" b="1" dirty="0">
                <a:latin typeface="XCCW Joined 4a" panose="03050602040000000000"/>
              </a:rPr>
              <a:t>C is for concrete</a:t>
            </a:r>
            <a:r>
              <a:rPr lang="en-GB" dirty="0">
                <a:latin typeface="XCCW Joined 4a" panose="03050602040000000000"/>
              </a:rPr>
              <a:t>.  New concepts are introduced through the use of physical objects or practical equipment. These can be physically handled, enabling children to explore different mathematical concepts. These are sometimes referred to as maths manipulatives and can include ordinary household items such as straws or dice, or specific mathematical resources such as dienes or Numicon. </a:t>
            </a:r>
          </a:p>
          <a:p>
            <a:pPr algn="ctr"/>
            <a:endParaRPr lang="en-GB" dirty="0">
              <a:latin typeface="XCCW Joined 4a" panose="03050602040000000000"/>
            </a:endParaRPr>
          </a:p>
          <a:p>
            <a:pPr algn="ctr"/>
            <a:r>
              <a:rPr lang="en-GB" b="1" dirty="0">
                <a:latin typeface="XCCW Joined 4a" panose="03050602040000000000"/>
              </a:rPr>
              <a:t>P is for pictorial</a:t>
            </a:r>
            <a:r>
              <a:rPr lang="en-GB" dirty="0">
                <a:latin typeface="XCCW Joined 4a" panose="03050602040000000000"/>
              </a:rPr>
              <a:t>. Once children are confident with a concept using concrete resources, they progress to pictorial representations. By doing this, they are no longer manipulating the physical resources, but still benefit  from the visual support the resources provides.</a:t>
            </a:r>
          </a:p>
          <a:p>
            <a:pPr algn="ctr"/>
            <a:endParaRPr lang="en-GB" dirty="0">
              <a:latin typeface="XCCW Joined 4a" panose="03050602040000000000"/>
            </a:endParaRPr>
          </a:p>
          <a:p>
            <a:pPr algn="ctr"/>
            <a:r>
              <a:rPr lang="en-GB" b="1" dirty="0">
                <a:latin typeface="XCCW Joined 4a" panose="03050602040000000000"/>
              </a:rPr>
              <a:t>A is for abstract</a:t>
            </a:r>
            <a:r>
              <a:rPr lang="en-GB" dirty="0">
                <a:latin typeface="XCCW Joined 4a" panose="03050602040000000000"/>
              </a:rPr>
              <a:t>. Once children have a secure understanding of the concept through the use of concrete resources and visual images, they are then able to move on to the abstract stage. Here, children are using symbols to solve problems. To be able to access this stage effectively, children need access to the previous two stages alongside it</a:t>
            </a:r>
            <a:r>
              <a:rPr lang="en-GB" sz="2400" dirty="0">
                <a:latin typeface="XCCW Joined 4a" panose="03050602040000000000"/>
              </a:rPr>
              <a:t>.</a:t>
            </a:r>
          </a:p>
        </p:txBody>
      </p:sp>
      <p:pic>
        <p:nvPicPr>
          <p:cNvPr id="3" name="Picture 2">
            <a:extLst>
              <a:ext uri="{FF2B5EF4-FFF2-40B4-BE49-F238E27FC236}">
                <a16:creationId xmlns:a16="http://schemas.microsoft.com/office/drawing/2014/main" id="{4E6F5F2A-2243-4D0A-8858-B1FBA57A19C0}"/>
              </a:ext>
            </a:extLst>
          </p:cNvPr>
          <p:cNvPicPr>
            <a:picLocks noChangeAspect="1"/>
          </p:cNvPicPr>
          <p:nvPr/>
        </p:nvPicPr>
        <p:blipFill>
          <a:blip r:embed="rId2"/>
          <a:stretch>
            <a:fillRect/>
          </a:stretch>
        </p:blipFill>
        <p:spPr>
          <a:xfrm>
            <a:off x="11041117" y="5924377"/>
            <a:ext cx="1030313" cy="829128"/>
          </a:xfrm>
          <a:prstGeom prst="rect">
            <a:avLst/>
          </a:prstGeom>
        </p:spPr>
      </p:pic>
    </p:spTree>
    <p:extLst>
      <p:ext uri="{BB962C8B-B14F-4D97-AF65-F5344CB8AC3E}">
        <p14:creationId xmlns:p14="http://schemas.microsoft.com/office/powerpoint/2010/main" val="75171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solidFill>
                  <a:schemeClr val="tx1"/>
                </a:solidFill>
                <a:latin typeface="XCCW Joined 4a" panose="03050602040000000000"/>
              </a:rPr>
              <a:t>Resources you can use at home</a:t>
            </a:r>
          </a:p>
        </p:txBody>
      </p:sp>
      <p:pic>
        <p:nvPicPr>
          <p:cNvPr id="10" name="Picture 2" descr="Selling Your Home - Fast Sale Hom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52160" y="2425900"/>
            <a:ext cx="6209211" cy="42822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umberblocks - CBeebies - BBC"/>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8900" y="4140927"/>
            <a:ext cx="4563890" cy="2567188"/>
          </a:xfrm>
          <a:prstGeom prst="rect">
            <a:avLst/>
          </a:prstGeom>
          <a:noFill/>
          <a:extLst>
            <a:ext uri="{909E8E84-426E-40DD-AFC4-6F175D3DCCD1}">
              <a14:hiddenFill xmlns:a14="http://schemas.microsoft.com/office/drawing/2010/main">
                <a:solidFill>
                  <a:srgbClr val="FFFFFF"/>
                </a:solidFill>
              </a14:hiddenFill>
            </a:ext>
          </a:extLst>
        </p:spPr>
      </p:pic>
      <p:pic>
        <p:nvPicPr>
          <p:cNvPr id="2" name="open page for resourc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3044" y="2260725"/>
            <a:ext cx="609600" cy="609600"/>
          </a:xfrm>
          <a:prstGeom prst="rect">
            <a:avLst/>
          </a:prstGeom>
        </p:spPr>
      </p:pic>
      <p:pic>
        <p:nvPicPr>
          <p:cNvPr id="3" name="Picture 2">
            <a:extLst>
              <a:ext uri="{FF2B5EF4-FFF2-40B4-BE49-F238E27FC236}">
                <a16:creationId xmlns:a16="http://schemas.microsoft.com/office/drawing/2014/main" id="{BA59BECD-42DA-409E-A937-557F7DF62638}"/>
              </a:ext>
            </a:extLst>
          </p:cNvPr>
          <p:cNvPicPr>
            <a:picLocks noChangeAspect="1"/>
          </p:cNvPicPr>
          <p:nvPr/>
        </p:nvPicPr>
        <p:blipFill>
          <a:blip r:embed="rId8"/>
          <a:stretch>
            <a:fillRect/>
          </a:stretch>
        </p:blipFill>
        <p:spPr>
          <a:xfrm>
            <a:off x="322331" y="5267441"/>
            <a:ext cx="1506469" cy="1212307"/>
          </a:xfrm>
          <a:prstGeom prst="rect">
            <a:avLst/>
          </a:prstGeom>
        </p:spPr>
      </p:pic>
    </p:spTree>
    <p:extLst>
      <p:ext uri="{BB962C8B-B14F-4D97-AF65-F5344CB8AC3E}">
        <p14:creationId xmlns:p14="http://schemas.microsoft.com/office/powerpoint/2010/main" val="2587519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5912" y="501134"/>
            <a:ext cx="9221491" cy="646331"/>
          </a:xfrm>
          <a:prstGeom prst="rect">
            <a:avLst/>
          </a:prstGeom>
        </p:spPr>
        <p:txBody>
          <a:bodyPr wrap="square">
            <a:spAutoFit/>
          </a:bodyPr>
          <a:lstStyle/>
          <a:p>
            <a:pPr algn="ctr"/>
            <a:r>
              <a:rPr lang="en-GB" sz="3600" dirty="0">
                <a:latin typeface="XCCW Joined 4a" panose="03050602040000000000"/>
              </a:rPr>
              <a:t>Alternatives to maths resources</a:t>
            </a:r>
          </a:p>
        </p:txBody>
      </p:sp>
      <p:pic>
        <p:nvPicPr>
          <p:cNvPr id="8" name="Picture 2" descr="50pcs Round Maths Counters Games Sorting Counting Games Numeracy  Educational Toy | eBa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1708" y="1491117"/>
            <a:ext cx="1582783" cy="15827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marties - Wikiped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4179" y="1688087"/>
            <a:ext cx="2142308" cy="9801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32411" y="1454781"/>
            <a:ext cx="10202091" cy="369332"/>
          </a:xfrm>
          <a:prstGeom prst="rect">
            <a:avLst/>
          </a:prstGeom>
          <a:noFill/>
        </p:spPr>
        <p:txBody>
          <a:bodyPr wrap="square" rtlCol="0">
            <a:spAutoFit/>
          </a:bodyPr>
          <a:lstStyle/>
          <a:p>
            <a:r>
              <a:rPr lang="en-GB" dirty="0"/>
              <a:t>Counters		                     or you could use……		                       Smarties</a:t>
            </a:r>
          </a:p>
        </p:txBody>
      </p:sp>
      <p:pic>
        <p:nvPicPr>
          <p:cNvPr id="13" name="Picture 6" descr="Mathematical Shape Models – kaywolab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51708" y="3449055"/>
            <a:ext cx="1324791" cy="13247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udent Packs - UniKitOut | Food Cupboard Starter Kit"/>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501746" y="3449055"/>
            <a:ext cx="2125365" cy="14599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51709" y="3009928"/>
            <a:ext cx="10202091" cy="369332"/>
          </a:xfrm>
          <a:prstGeom prst="rect">
            <a:avLst/>
          </a:prstGeom>
          <a:noFill/>
        </p:spPr>
        <p:txBody>
          <a:bodyPr wrap="square" rtlCol="0">
            <a:spAutoFit/>
          </a:bodyPr>
          <a:lstStyle/>
          <a:p>
            <a:r>
              <a:rPr lang="en-GB" dirty="0"/>
              <a:t>3D shapes	                         or you could use……		                            groceries</a:t>
            </a:r>
          </a:p>
        </p:txBody>
      </p:sp>
      <p:pic>
        <p:nvPicPr>
          <p:cNvPr id="16" name="Picture 10" descr="The Original Three Bear Family® Basic Six Colour Rainbow Counter Set (Set  of 9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51709" y="5310670"/>
            <a:ext cx="1268276" cy="12682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51708" y="4927311"/>
            <a:ext cx="10202091" cy="646331"/>
          </a:xfrm>
          <a:prstGeom prst="rect">
            <a:avLst/>
          </a:prstGeom>
          <a:noFill/>
        </p:spPr>
        <p:txBody>
          <a:bodyPr wrap="square" rtlCol="0">
            <a:spAutoFit/>
          </a:bodyPr>
          <a:lstStyle/>
          <a:p>
            <a:r>
              <a:rPr lang="en-GB" dirty="0"/>
              <a:t>Counting Bears	                         or you could use……                                       anything you have a lot of!		                           </a:t>
            </a:r>
          </a:p>
        </p:txBody>
      </p:sp>
      <p:pic>
        <p:nvPicPr>
          <p:cNvPr id="18" name="Picture 12" descr="Welly 3 Inch Die Cast Vehicle - Kids Toys from Soup Dragon U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27578" y="5391782"/>
            <a:ext cx="1455511" cy="14555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ttps://encrypted-tbn0.gstatic.com/images?q=tbn%3AANd9GcRskAS6uwxONX2rUZKasRgSp8gixB3dn-Yt2mM232HlTO_WK4xUxNZOl6Pn0Vp2RMYAVjCO-Lft&amp;usqp=CAc"/>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0165320" y="5505584"/>
            <a:ext cx="1866900" cy="12279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Sorry, But the Perfect Lego Brick May Never Be Eco-Friendly | WIRED"/>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841442" y="5809549"/>
            <a:ext cx="1886136" cy="888274"/>
          </a:xfrm>
          <a:prstGeom prst="rect">
            <a:avLst/>
          </a:prstGeom>
          <a:noFill/>
          <a:extLst>
            <a:ext uri="{909E8E84-426E-40DD-AFC4-6F175D3DCCD1}">
              <a14:hiddenFill xmlns:a14="http://schemas.microsoft.com/office/drawing/2010/main">
                <a:solidFill>
                  <a:srgbClr val="FFFFFF"/>
                </a:solidFill>
              </a14:hiddenFill>
            </a:ext>
          </a:extLst>
        </p:spPr>
      </p:pic>
      <p:pic>
        <p:nvPicPr>
          <p:cNvPr id="2" name="Slide 4 alternative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793970" y="524715"/>
            <a:ext cx="609600" cy="609600"/>
          </a:xfrm>
          <a:prstGeom prst="rect">
            <a:avLst/>
          </a:prstGeom>
        </p:spPr>
      </p:pic>
    </p:spTree>
    <p:extLst>
      <p:ext uri="{BB962C8B-B14F-4D97-AF65-F5344CB8AC3E}">
        <p14:creationId xmlns:p14="http://schemas.microsoft.com/office/powerpoint/2010/main" val="1986609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884" fill="hold"/>
                                        <p:tgtEl>
                                          <p:spTgt spid="2"/>
                                        </p:tgtEl>
                                      </p:cBhvr>
                                    </p:cmd>
                                  </p:childTnLst>
                                </p:cTn>
                              </p:par>
                            </p:childTnLst>
                          </p:cTn>
                        </p:par>
                      </p:childTnLst>
                    </p:cTn>
                  </p:par>
                </p:childTnLst>
              </p:cTn>
              <p:nextCondLst>
                <p:cond evt="onClick" delay="0">
                  <p:tgtEl>
                    <p:spTgt spid="2"/>
                  </p:tgtEl>
                </p:cond>
              </p:nextCondLst>
            </p:seq>
            <p:audio>
              <p:cMediaNode vol="30303">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410" y="397506"/>
            <a:ext cx="10709329" cy="1015663"/>
          </a:xfrm>
          <a:prstGeom prst="rect">
            <a:avLst/>
          </a:prstGeom>
        </p:spPr>
        <p:txBody>
          <a:bodyPr wrap="square">
            <a:spAutoFit/>
          </a:bodyPr>
          <a:lstStyle/>
          <a:p>
            <a:pPr algn="ctr"/>
            <a:r>
              <a:rPr lang="en-GB" sz="3000" dirty="0">
                <a:latin typeface="XCCW Joined 4a" panose="03050602040000000000"/>
              </a:rPr>
              <a:t>You can use anything you have around the house</a:t>
            </a:r>
          </a:p>
        </p:txBody>
      </p:sp>
      <p:pic>
        <p:nvPicPr>
          <p:cNvPr id="4" name="Picture 2" descr="How to buy pasta - BBC Good Foo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4137" y="2096293"/>
            <a:ext cx="3514498" cy="1757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rawberry Chewits E-Liquid - 30-120ml - 0mg/3mg/6mg - Premium Vaping U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38763" y="1618614"/>
            <a:ext cx="2234928" cy="2234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uring our outside playtime we talked about the size of our toys. Mr 3 ran  around collecting different sized toys and then he put them in height order  (Whilst Miss nearly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72687" y="4629270"/>
            <a:ext cx="2967079" cy="1969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1000 rubber ducks cheap Cheap Toys &amp; Kids Toy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06757" y="4629271"/>
            <a:ext cx="1841274" cy="2021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LARGE MAGNETIC NUMBERS - Wesc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0143" y="4735513"/>
            <a:ext cx="2411707" cy="18087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4. The four suits of a pack of cards | Reference and languages books | The  Guardian"/>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664484" y="1936514"/>
            <a:ext cx="2084546" cy="20768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8199" y="1807311"/>
            <a:ext cx="1874231" cy="369332"/>
          </a:xfrm>
          <a:prstGeom prst="rect">
            <a:avLst/>
          </a:prstGeom>
          <a:noFill/>
        </p:spPr>
        <p:txBody>
          <a:bodyPr wrap="none" rtlCol="0">
            <a:spAutoFit/>
          </a:bodyPr>
          <a:lstStyle/>
          <a:p>
            <a:r>
              <a:rPr lang="en-GB" dirty="0"/>
              <a:t>Pasta for counting</a:t>
            </a:r>
          </a:p>
        </p:txBody>
      </p:sp>
      <p:sp>
        <p:nvSpPr>
          <p:cNvPr id="12" name="TextBox 11"/>
          <p:cNvSpPr txBox="1"/>
          <p:nvPr/>
        </p:nvSpPr>
        <p:spPr>
          <a:xfrm>
            <a:off x="5197771" y="1397611"/>
            <a:ext cx="2585003" cy="646331"/>
          </a:xfrm>
          <a:prstGeom prst="rect">
            <a:avLst/>
          </a:prstGeom>
          <a:noFill/>
        </p:spPr>
        <p:txBody>
          <a:bodyPr wrap="none" rtlCol="0">
            <a:spAutoFit/>
          </a:bodyPr>
          <a:lstStyle/>
          <a:p>
            <a:pPr algn="ctr"/>
            <a:r>
              <a:rPr lang="en-GB" dirty="0"/>
              <a:t>Cards for number</a:t>
            </a:r>
          </a:p>
          <a:p>
            <a:pPr algn="ctr"/>
            <a:r>
              <a:rPr lang="en-GB" dirty="0"/>
              <a:t> recognition and counting</a:t>
            </a:r>
          </a:p>
        </p:txBody>
      </p:sp>
      <p:sp>
        <p:nvSpPr>
          <p:cNvPr id="13" name="TextBox 12"/>
          <p:cNvSpPr txBox="1"/>
          <p:nvPr/>
        </p:nvSpPr>
        <p:spPr>
          <a:xfrm>
            <a:off x="9372507" y="1567182"/>
            <a:ext cx="2122248" cy="369332"/>
          </a:xfrm>
          <a:prstGeom prst="rect">
            <a:avLst/>
          </a:prstGeom>
          <a:noFill/>
        </p:spPr>
        <p:txBody>
          <a:bodyPr wrap="none" rtlCol="0">
            <a:spAutoFit/>
          </a:bodyPr>
          <a:lstStyle/>
          <a:p>
            <a:r>
              <a:rPr lang="en-GB" dirty="0" err="1"/>
              <a:t>Chewits</a:t>
            </a:r>
            <a:r>
              <a:rPr lang="en-GB" dirty="0"/>
              <a:t> for counting</a:t>
            </a:r>
          </a:p>
        </p:txBody>
      </p:sp>
      <p:sp>
        <p:nvSpPr>
          <p:cNvPr id="14" name="TextBox 13"/>
          <p:cNvSpPr txBox="1"/>
          <p:nvPr/>
        </p:nvSpPr>
        <p:spPr>
          <a:xfrm>
            <a:off x="3010493" y="5128691"/>
            <a:ext cx="2322624" cy="923330"/>
          </a:xfrm>
          <a:prstGeom prst="rect">
            <a:avLst/>
          </a:prstGeom>
          <a:noFill/>
        </p:spPr>
        <p:txBody>
          <a:bodyPr wrap="none" rtlCol="0">
            <a:spAutoFit/>
          </a:bodyPr>
          <a:lstStyle/>
          <a:p>
            <a:pPr algn="ctr"/>
            <a:r>
              <a:rPr lang="en-GB" dirty="0"/>
              <a:t>Magnetic numbers for </a:t>
            </a:r>
          </a:p>
          <a:p>
            <a:pPr algn="ctr"/>
            <a:r>
              <a:rPr lang="en-GB" dirty="0"/>
              <a:t>number recognition</a:t>
            </a:r>
          </a:p>
          <a:p>
            <a:pPr algn="ctr"/>
            <a:endParaRPr lang="en-GB" dirty="0"/>
          </a:p>
        </p:txBody>
      </p:sp>
      <p:sp>
        <p:nvSpPr>
          <p:cNvPr id="15" name="TextBox 14"/>
          <p:cNvSpPr txBox="1"/>
          <p:nvPr/>
        </p:nvSpPr>
        <p:spPr>
          <a:xfrm>
            <a:off x="7749030" y="4152511"/>
            <a:ext cx="2405659" cy="369332"/>
          </a:xfrm>
          <a:prstGeom prst="rect">
            <a:avLst/>
          </a:prstGeom>
          <a:noFill/>
        </p:spPr>
        <p:txBody>
          <a:bodyPr wrap="none" rtlCol="0">
            <a:spAutoFit/>
          </a:bodyPr>
          <a:lstStyle/>
          <a:p>
            <a:r>
              <a:rPr lang="en-GB" dirty="0"/>
              <a:t>Toys to put in size order</a:t>
            </a:r>
          </a:p>
        </p:txBody>
      </p:sp>
      <p:pic>
        <p:nvPicPr>
          <p:cNvPr id="2" name="use anyth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02224" y="1000640"/>
            <a:ext cx="609600" cy="609600"/>
          </a:xfrm>
          <a:prstGeom prst="rect">
            <a:avLst/>
          </a:prstGeom>
        </p:spPr>
      </p:pic>
    </p:spTree>
    <p:extLst>
      <p:ext uri="{BB962C8B-B14F-4D97-AF65-F5344CB8AC3E}">
        <p14:creationId xmlns:p14="http://schemas.microsoft.com/office/powerpoint/2010/main" val="65854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808" fill="hold"/>
                                        <p:tgtEl>
                                          <p:spTgt spid="2"/>
                                        </p:tgtEl>
                                      </p:cBhvr>
                                    </p:cmd>
                                  </p:childTnLst>
                                </p:cTn>
                              </p:par>
                            </p:childTnLst>
                          </p:cTn>
                        </p:par>
                      </p:childTnLst>
                    </p:cTn>
                  </p:par>
                </p:childTnLst>
              </p:cTn>
              <p:nextCondLst>
                <p:cond evt="onClick" delay="0">
                  <p:tgtEl>
                    <p:spTgt spid="2"/>
                  </p:tgtEl>
                </p:cond>
              </p:nextCondLst>
            </p:seq>
            <p:audio>
              <p:cMediaNode vol="12121">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396" y="505895"/>
            <a:ext cx="7098223" cy="584775"/>
          </a:xfrm>
          <a:prstGeom prst="rect">
            <a:avLst/>
          </a:prstGeom>
        </p:spPr>
        <p:txBody>
          <a:bodyPr wrap="square">
            <a:spAutoFit/>
          </a:bodyPr>
          <a:lstStyle/>
          <a:p>
            <a:r>
              <a:rPr lang="en-GB" sz="3200" dirty="0">
                <a:latin typeface="XCCW Joined 4a" panose="03050602040000000000"/>
              </a:rPr>
              <a:t>Don’t Forget Outside</a:t>
            </a:r>
          </a:p>
        </p:txBody>
      </p:sp>
      <p:pic>
        <p:nvPicPr>
          <p:cNvPr id="21" name="Picture 2" descr="Outdoor Maths Activities EYFS – Outdoor Maths Ideas – Play of the Wil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5901" y="1583732"/>
            <a:ext cx="2613546" cy="30581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Outdoor Maths Activities KS1 -Maths Outdoor Learning – Play of the Wil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54477" y="3153739"/>
            <a:ext cx="3113782" cy="33993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100+ Outdoor maths EYFS Preschool images | maths eyfs, eyfs, outdoor  learni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6063" y="4853400"/>
            <a:ext cx="1372666" cy="18263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5 Of The Best Autumnal Early Years Activities For Indoor And Outdoor  Learni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76783" y="3364172"/>
            <a:ext cx="2857614" cy="17663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Natural Numbers 0-20 EYFS KS1 display | Teaching Resource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43289" y="4557714"/>
            <a:ext cx="2600902" cy="19517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Outdoor Maths Activities EYFS – Outdoor Maths Ideas – Play of the Wild"/>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67827" y="1722941"/>
            <a:ext cx="3695727" cy="12192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Active Maths Outdoors Idea | Learning through Landscapes"/>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884680" y="56527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743289" y="586840"/>
            <a:ext cx="609600" cy="609600"/>
          </a:xfrm>
          <a:prstGeom prst="rect">
            <a:avLst/>
          </a:prstGeom>
        </p:spPr>
      </p:pic>
      <p:pic>
        <p:nvPicPr>
          <p:cNvPr id="12" name="Picture 11">
            <a:extLst>
              <a:ext uri="{FF2B5EF4-FFF2-40B4-BE49-F238E27FC236}">
                <a16:creationId xmlns:a16="http://schemas.microsoft.com/office/drawing/2014/main" id="{51088274-4C68-4DB9-9B4D-A06945F2A3DF}"/>
              </a:ext>
            </a:extLst>
          </p:cNvPr>
          <p:cNvPicPr>
            <a:picLocks noChangeAspect="1"/>
          </p:cNvPicPr>
          <p:nvPr/>
        </p:nvPicPr>
        <p:blipFill>
          <a:blip r:embed="rId13"/>
          <a:stretch>
            <a:fillRect/>
          </a:stretch>
        </p:blipFill>
        <p:spPr>
          <a:xfrm>
            <a:off x="10265790" y="5244128"/>
            <a:ext cx="1738976" cy="1399412"/>
          </a:xfrm>
          <a:prstGeom prst="rect">
            <a:avLst/>
          </a:prstGeom>
        </p:spPr>
      </p:pic>
    </p:spTree>
    <p:extLst>
      <p:ext uri="{BB962C8B-B14F-4D97-AF65-F5344CB8AC3E}">
        <p14:creationId xmlns:p14="http://schemas.microsoft.com/office/powerpoint/2010/main" val="1298563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9180" y="501134"/>
            <a:ext cx="7098223" cy="1077218"/>
          </a:xfrm>
          <a:prstGeom prst="rect">
            <a:avLst/>
          </a:prstGeom>
        </p:spPr>
        <p:txBody>
          <a:bodyPr wrap="square">
            <a:spAutoFit/>
          </a:bodyPr>
          <a:lstStyle/>
          <a:p>
            <a:pPr algn="ctr"/>
            <a:r>
              <a:rPr lang="en-GB" sz="3200" dirty="0">
                <a:latin typeface="XCCW Joined 4a" panose="03050602040000000000"/>
              </a:rPr>
              <a:t>Numbers are all around us!</a:t>
            </a:r>
          </a:p>
        </p:txBody>
      </p:sp>
      <p:pic>
        <p:nvPicPr>
          <p:cNvPr id="4" name="Picture 8" descr="Issues Of The Environment: The Impacts Of Increasing Michigan's Speed  Limits | WEMU"/>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34450" y="1128807"/>
            <a:ext cx="24193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UMBERS AROUND US - I SPY GAME - Syllabubb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5826" y="1607640"/>
            <a:ext cx="2833285" cy="2833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Translating Common Numbers into Extraordinary Messages | Eclectic Horizon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18894" y="1765182"/>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5 Ways To Explore Numbers In Early Year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23706" y="4032892"/>
            <a:ext cx="4520419" cy="22898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Projecting Car Park Signs - 5 MPH Speed Limit | Set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89111" y="3825590"/>
            <a:ext cx="2055362" cy="2704424"/>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38753" y="519207"/>
            <a:ext cx="609600" cy="609600"/>
          </a:xfrm>
          <a:prstGeom prst="rect">
            <a:avLst/>
          </a:prstGeom>
        </p:spPr>
      </p:pic>
      <p:pic>
        <p:nvPicPr>
          <p:cNvPr id="10" name="Picture 9">
            <a:extLst>
              <a:ext uri="{FF2B5EF4-FFF2-40B4-BE49-F238E27FC236}">
                <a16:creationId xmlns:a16="http://schemas.microsoft.com/office/drawing/2014/main" id="{09E32AEC-6B9C-449D-8CDB-9BBCF2821A10}"/>
              </a:ext>
            </a:extLst>
          </p:cNvPr>
          <p:cNvPicPr>
            <a:picLocks noChangeAspect="1"/>
          </p:cNvPicPr>
          <p:nvPr/>
        </p:nvPicPr>
        <p:blipFill>
          <a:blip r:embed="rId11"/>
          <a:stretch>
            <a:fillRect/>
          </a:stretch>
        </p:blipFill>
        <p:spPr>
          <a:xfrm>
            <a:off x="10576874" y="5494468"/>
            <a:ext cx="1427892" cy="1149072"/>
          </a:xfrm>
          <a:prstGeom prst="rect">
            <a:avLst/>
          </a:prstGeom>
        </p:spPr>
      </p:pic>
    </p:spTree>
    <p:extLst>
      <p:ext uri="{BB962C8B-B14F-4D97-AF65-F5344CB8AC3E}">
        <p14:creationId xmlns:p14="http://schemas.microsoft.com/office/powerpoint/2010/main" val="3896593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484</TotalTime>
  <Words>829</Words>
  <Application>Microsoft Office PowerPoint</Application>
  <PresentationFormat>Widescreen</PresentationFormat>
  <Paragraphs>74</Paragraphs>
  <Slides>14</Slides>
  <Notes>9</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CCW Cursive Writing 4</vt:lpstr>
      <vt:lpstr>Symbol</vt:lpstr>
      <vt:lpstr>Topmarks</vt:lpstr>
      <vt:lpstr>Trebuchet MS</vt:lpstr>
      <vt:lpstr>Wingdings 3</vt:lpstr>
      <vt:lpstr>XCCW Joined 4a</vt:lpstr>
      <vt:lpstr>Facet</vt:lpstr>
      <vt:lpstr>Maths at James Peacock Infant and Nursery School  Resources that you can use at home to support your child’s maths understanding and learning.</vt:lpstr>
      <vt:lpstr>Importance of Resources </vt:lpstr>
      <vt:lpstr>CPA Approach</vt:lpstr>
      <vt:lpstr>What is CPA?</vt:lpstr>
      <vt:lpstr>Resources you can use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example of an addition word problem being solved using dienes. This could be solved using sweets (e.g. Chewits)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Collins</dc:creator>
  <cp:lastModifiedBy>slitherland</cp:lastModifiedBy>
  <cp:revision>66</cp:revision>
  <dcterms:created xsi:type="dcterms:W3CDTF">2020-09-16T15:14:14Z</dcterms:created>
  <dcterms:modified xsi:type="dcterms:W3CDTF">2023-05-15T10:32:40Z</dcterms:modified>
</cp:coreProperties>
</file>